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5"/>
    <p:sldMasterId id="214748367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C858CC7-1AE1-4A93-89C5-413328C8CB88}">
  <a:tblStyle styleId="{FC858CC7-1AE1-4A93-89C5-413328C8CB8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Lato-italic.fntdata"/><Relationship Id="rId6" Type="http://schemas.openxmlformats.org/officeDocument/2006/relationships/slideMaster" Target="slideMasters/slideMaster2.xml"/><Relationship Id="rId18" Type="http://schemas.openxmlformats.org/officeDocument/2006/relationships/font" Target="fonts/Lato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1c87b88b5c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1c87b88b5c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1c87b88b5c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1c87b88b5c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1c87b88b5c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1c87b88b5c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1c87b88b5c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1c87b88b5c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1c87b88b5c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1c87b88b5c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55" name="Google Shape;55;p14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56" name="Google Shape;56;p14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4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4" name="Google Shape;64;p1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90" name="Google Shape;90;p1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6" name="Google Shape;116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1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1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3" name="Google Shape;13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6" name="Google Shape;136;p19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42" name="Google Shape;142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5" name="Google Shape;14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19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" name="Google Shape;152;p2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3" name="Google Shape;153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7" name="Google Shape;157;p2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8" name="Google Shape;15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" name="Google Shape;164;p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5" name="Google Shape;165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8" name="Google Shape;16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" name="Google Shape;174;p2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5" name="Google Shape;175;p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9" name="Google Shape;17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" name="Google Shape;185;p23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86" name="Google Shape;186;p23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2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2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12" name="Google Shape;212;p2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24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24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16" name="Google Shape;216;p24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7" name="Google Shape;21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0" name="Google Shape;220;p2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5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25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23" name="Google Shape;22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2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0" name="Google Shape;230;p2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8" name="Google Shape;248;p26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49" name="Google Shape;249;p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0" name="Google Shape;25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2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58" name="Google Shape;258;p28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59" name="Google Shape;259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0" name="Google Shape;260;p28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1" name="Google Shape;26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2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2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67" name="Google Shape;267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Augmenting</a:t>
            </a:r>
            <a:endParaRPr sz="2700"/>
          </a:p>
        </p:txBody>
      </p:sp>
      <p:sp>
        <p:nvSpPr>
          <p:cNvPr id="274" name="Google Shape;274;p29"/>
          <p:cNvSpPr txBox="1"/>
          <p:nvPr/>
        </p:nvSpPr>
        <p:spPr>
          <a:xfrm>
            <a:off x="1297500" y="1171925"/>
            <a:ext cx="5416800" cy="29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Advantages over original: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Validates approximation quality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Bounds sandwich the optimal solution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Works on large graphs where exact solution isn't feasible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Helps identify when approximation is close to optimal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Both bounds computable efficiently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Lower bound ≤ Optimal solution ≤ Approximation ≤ Upper bound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0"/>
          <p:cNvSpPr txBox="1"/>
          <p:nvPr>
            <p:ph type="title"/>
          </p:nvPr>
        </p:nvSpPr>
        <p:spPr>
          <a:xfrm>
            <a:off x="1297500" y="393750"/>
            <a:ext cx="53028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Lower Bound (Maximum Clique):</a:t>
            </a:r>
            <a:endParaRPr/>
          </a:p>
        </p:txBody>
      </p:sp>
      <p:sp>
        <p:nvSpPr>
          <p:cNvPr id="280" name="Google Shape;280;p30"/>
          <p:cNvSpPr txBox="1"/>
          <p:nvPr/>
        </p:nvSpPr>
        <p:spPr>
          <a:xfrm>
            <a:off x="1297500" y="1017450"/>
            <a:ext cx="46878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Finds largest fully-connected subgraph greedily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Must use different colors for each vertex in a clique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If we find a clique of size k, chromatic number ≥ k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O(V²) complexity but gives guaranteed minimum colors needed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1" name="Google Shape;2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351975"/>
            <a:ext cx="3886701" cy="2446374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0"/>
          <p:cNvSpPr txBox="1"/>
          <p:nvPr/>
        </p:nvSpPr>
        <p:spPr>
          <a:xfrm>
            <a:off x="5184200" y="3491375"/>
            <a:ext cx="3182100" cy="24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Start with single vertex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 neighbors connected to all current clique vertices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Track largest clique found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30"/>
          <p:cNvSpPr txBox="1"/>
          <p:nvPr/>
        </p:nvSpPr>
        <p:spPr>
          <a:xfrm>
            <a:off x="5269700" y="2351975"/>
            <a:ext cx="3011100" cy="11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Every vertex in a clique must have a different color (they're all connected)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Therefore, clique size is a lower bound for chromatic number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4" name="Google Shape;28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8150" y="908525"/>
            <a:ext cx="3423750" cy="88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Upper Bound (Brook’s Theorem)</a:t>
            </a:r>
            <a:endParaRPr/>
          </a:p>
        </p:txBody>
      </p:sp>
      <p:sp>
        <p:nvSpPr>
          <p:cNvPr id="290" name="Google Shape;290;p31"/>
          <p:cNvSpPr txBox="1"/>
          <p:nvPr/>
        </p:nvSpPr>
        <p:spPr>
          <a:xfrm>
            <a:off x="1297500" y="727425"/>
            <a:ext cx="5656200" cy="22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55688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Brook’s Theorem states that:</a:t>
            </a:r>
            <a:endParaRPr i="1" sz="135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228600" marR="2286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i="1" lang="en" sz="135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If G is a connected simple graph and is neither an odd cycle nor a complete graph i.e. χ(G) ≥ 3 then </a:t>
            </a:r>
            <a:endParaRPr i="1" sz="135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228600" marR="228600" rtl="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None/>
            </a:pPr>
            <a:r>
              <a:rPr b="1" i="1" lang="en" sz="135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χ(G) ≤ k, where k denotes the maximum degree of G and χ(G) denotes the chromatic number of G.</a:t>
            </a:r>
            <a:endParaRPr b="1" i="1" sz="135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None/>
            </a:pPr>
            <a:r>
              <a:t/>
            </a:r>
            <a:endParaRPr i="1" sz="135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31"/>
          <p:cNvSpPr txBox="1"/>
          <p:nvPr/>
        </p:nvSpPr>
        <p:spPr>
          <a:xfrm>
            <a:off x="1419600" y="2929725"/>
            <a:ext cx="54120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use Brook’s Theorem instead of |V| as it gives us a tighter bound.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Using |V| as an upper bound is trivial since for every graph, we can color with V-coloring.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 example, a graph with 10 vertices: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Upper-bound by |V|: Always 10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Upper-bound by Brooks: Could be 4 or 5 for non-complete graphs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 txBox="1"/>
          <p:nvPr/>
        </p:nvSpPr>
        <p:spPr>
          <a:xfrm>
            <a:off x="716550" y="813825"/>
            <a:ext cx="6746700" cy="38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</a:rPr>
              <a:t>Lower Bound (Clique Number)</a:t>
            </a:r>
            <a:endParaRPr b="1" sz="13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</a:rPr>
              <a:t>Computation</a:t>
            </a:r>
            <a:r>
              <a:rPr lang="en" sz="1200">
                <a:solidFill>
                  <a:schemeClr val="lt1"/>
                </a:solidFill>
              </a:rPr>
              <a:t>: Finds approximate maximum clique size using greedy algorithm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</a:rPr>
              <a:t>Correctness Proof</a:t>
            </a:r>
            <a:r>
              <a:rPr lang="en" sz="1200">
                <a:solidFill>
                  <a:schemeClr val="lt1"/>
                </a:solidFill>
              </a:rPr>
              <a:t>: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All vertices in a clique must have different colors (they're all connected)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Therefore, minimum colors needed ≥ size of largest clique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Thus, our value is always ≤ optimal chromatic number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</a:rPr>
              <a:t>Upper Bound (Brooks' Theorem)</a:t>
            </a:r>
            <a:endParaRPr b="1" sz="13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</a:rPr>
              <a:t>Computation</a:t>
            </a:r>
            <a:r>
              <a:rPr lang="en" sz="1200">
                <a:solidFill>
                  <a:schemeClr val="lt1"/>
                </a:solidFill>
              </a:rPr>
              <a:t>: maximum degree + 1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</a:rPr>
              <a:t>Correctness Proof</a:t>
            </a:r>
            <a:r>
              <a:rPr lang="en" sz="1200">
                <a:solidFill>
                  <a:schemeClr val="lt1"/>
                </a:solidFill>
              </a:rPr>
              <a:t>: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Brooks' Theorem states: For connected graph G that's not complete or odd cycle, χ(G) ≤ Δ(G)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Adding 1 to maximum degree always gives valid upper bound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Simple to compute: just find max length in adjacency lists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97" name="Google Shape;297;p32"/>
          <p:cNvSpPr txBox="1"/>
          <p:nvPr>
            <p:ph type="title"/>
          </p:nvPr>
        </p:nvSpPr>
        <p:spPr>
          <a:xfrm>
            <a:off x="716538" y="241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Bound correctness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2"/>
          <p:cNvSpPr txBox="1"/>
          <p:nvPr/>
        </p:nvSpPr>
        <p:spPr>
          <a:xfrm>
            <a:off x="6745750" y="813825"/>
            <a:ext cx="2547300" cy="29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Both bounds are polynomial time: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Lower bound: O(V²Δ)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Upper bound: O(V)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925" y="2748925"/>
            <a:ext cx="4328796" cy="196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2121" y="2735913"/>
            <a:ext cx="4339482" cy="198963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3"/>
          <p:cNvSpPr txBox="1"/>
          <p:nvPr/>
        </p:nvSpPr>
        <p:spPr>
          <a:xfrm>
            <a:off x="1672325" y="4680500"/>
            <a:ext cx="2062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small_optimal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33"/>
          <p:cNvSpPr txBox="1"/>
          <p:nvPr/>
        </p:nvSpPr>
        <p:spPr>
          <a:xfrm>
            <a:off x="6148625" y="4712525"/>
            <a:ext cx="23601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medium_nonoptimal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307" name="Google Shape;307;p33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{FC858CC7-1AE1-4A93-89C5-413328C8CB88}</a:tableStyleId>
              </a:tblPr>
              <a:tblGrid>
                <a:gridCol w="2150075"/>
                <a:gridCol w="891875"/>
                <a:gridCol w="684850"/>
                <a:gridCol w="1528950"/>
                <a:gridCol w="860025"/>
                <a:gridCol w="1513025"/>
                <a:gridCol w="1210425"/>
              </a:tblGrid>
              <a:tr h="502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Test Case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Vertices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Edges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Lower Bound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Approx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Upper Bound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Exact χ(G)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small_optimal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small_nonoptimal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medium_optimal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N/A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medium_nonoptimal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large_nonoptimal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N/A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